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7150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80">
          <p15:clr>
            <a:srgbClr val="9AA0A6"/>
          </p15:clr>
        </p15:guide>
        <p15:guide id="2" orient="horz" pos="3221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jnQIhruT+qXyuXEPQxNLzRvvjz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80" orient="horz"/>
        <p:guide pos="3221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Slab-regular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c48e570a_1_21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d0c48e570a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0c48e570a_1_7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d0c48e570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d19c84f29_0_10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cd19c84f2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d19c84f29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cd19c84f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d19c84f29_0_6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cd19c84f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d19c84f29_0_7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cd19c84f2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d19c84f29_0_8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cd19c84f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d19c84f29_0_9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cd19c84f2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de928f256_1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cde928f2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0c48e570a_1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d0c48e57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0c48e570a_1_14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d0c48e570a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5" Type="http://schemas.openxmlformats.org/officeDocument/2006/relationships/image" Target="../media/image8.jpg"/><Relationship Id="rId6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4360528"/>
            <a:ext cx="3909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648944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74778"/>
            <a:ext cx="1386333" cy="138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type="title"/>
          </p:nvPr>
        </p:nvSpPr>
        <p:spPr>
          <a:xfrm>
            <a:off x="349624" y="1465278"/>
            <a:ext cx="5468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2" type="title"/>
          </p:nvPr>
        </p:nvSpPr>
        <p:spPr>
          <a:xfrm>
            <a:off x="349624" y="883139"/>
            <a:ext cx="5468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" type="body"/>
          </p:nvPr>
        </p:nvSpPr>
        <p:spPr>
          <a:xfrm>
            <a:off x="359076" y="2106139"/>
            <a:ext cx="54684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/>
          <p:nvPr>
            <p:ph type="title"/>
          </p:nvPr>
        </p:nvSpPr>
        <p:spPr>
          <a:xfrm>
            <a:off x="349625" y="1465278"/>
            <a:ext cx="4340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2" type="title"/>
          </p:nvPr>
        </p:nvSpPr>
        <p:spPr>
          <a:xfrm>
            <a:off x="349625" y="883139"/>
            <a:ext cx="4340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359075" y="2106139"/>
            <a:ext cx="42177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349625" y="1465278"/>
            <a:ext cx="2711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2" type="title"/>
          </p:nvPr>
        </p:nvSpPr>
        <p:spPr>
          <a:xfrm>
            <a:off x="349625" y="883139"/>
            <a:ext cx="2711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35"/>
          <p:cNvSpPr txBox="1"/>
          <p:nvPr>
            <p:ph idx="1" type="body"/>
          </p:nvPr>
        </p:nvSpPr>
        <p:spPr>
          <a:xfrm>
            <a:off x="355525" y="2106139"/>
            <a:ext cx="27111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3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0" name="Google Shape;70;p38"/>
          <p:cNvCxnSpPr/>
          <p:nvPr/>
        </p:nvCxnSpPr>
        <p:spPr>
          <a:xfrm>
            <a:off x="3107937" y="2977032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71" name="Google Shape;7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377889"/>
            <a:ext cx="2427000" cy="246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2" name="Google Shape;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502861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3" name="Google Shape;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524250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3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4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1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1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41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41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4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cd19c84f29_0_65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gcd19c84f29_0_6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gcd19c84f29_0_6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93" name="Google Shape;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3"/>
          <p:cNvSpPr txBox="1"/>
          <p:nvPr/>
        </p:nvSpPr>
        <p:spPr>
          <a:xfrm>
            <a:off x="119272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" name="Google Shape;95;p43"/>
          <p:cNvSpPr txBox="1"/>
          <p:nvPr/>
        </p:nvSpPr>
        <p:spPr>
          <a:xfrm>
            <a:off x="118252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3"/>
          <p:cNvSpPr txBox="1"/>
          <p:nvPr/>
        </p:nvSpPr>
        <p:spPr>
          <a:xfrm>
            <a:off x="386857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3"/>
          <p:cNvSpPr txBox="1"/>
          <p:nvPr/>
        </p:nvSpPr>
        <p:spPr>
          <a:xfrm>
            <a:off x="655462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3"/>
          <p:cNvSpPr txBox="1"/>
          <p:nvPr/>
        </p:nvSpPr>
        <p:spPr>
          <a:xfrm>
            <a:off x="387877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9" name="Google Shape;99;p43"/>
          <p:cNvSpPr txBox="1"/>
          <p:nvPr/>
        </p:nvSpPr>
        <p:spPr>
          <a:xfrm>
            <a:off x="656482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0" name="Google Shape;10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43"/>
          <p:cNvSpPr txBox="1"/>
          <p:nvPr/>
        </p:nvSpPr>
        <p:spPr>
          <a:xfrm>
            <a:off x="748325" y="4208316"/>
            <a:ext cx="2275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43"/>
          <p:cNvSpPr txBox="1"/>
          <p:nvPr/>
        </p:nvSpPr>
        <p:spPr>
          <a:xfrm>
            <a:off x="3415325" y="4208303"/>
            <a:ext cx="22752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43"/>
          <p:cNvSpPr txBox="1"/>
          <p:nvPr/>
        </p:nvSpPr>
        <p:spPr>
          <a:xfrm>
            <a:off x="6158525" y="4208313"/>
            <a:ext cx="22752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43"/>
          <p:cNvSpPr txBox="1"/>
          <p:nvPr/>
        </p:nvSpPr>
        <p:spPr>
          <a:xfrm>
            <a:off x="350965" y="509000"/>
            <a:ext cx="4011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4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5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6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0" name="Google Shape;1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1" name="Google Shape;12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10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7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5" name="Google Shape;12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10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8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0" name="Google Shape;13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9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5" name="Google Shape;1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933278"/>
            <a:ext cx="1386333" cy="1386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" name="Google Shape;1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" name="Google Shape;14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543722"/>
            <a:ext cx="5485124" cy="4755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4" name="Google Shape;14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6" name="Google Shape;14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4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d0c48e570a_1_66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gd0c48e570a_1_66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gd0c48e570a_1_6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898454"/>
            <a:ext cx="221685" cy="195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2" name="Google Shape;15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53"/>
          <p:cNvCxnSpPr/>
          <p:nvPr/>
        </p:nvCxnSpPr>
        <p:spPr>
          <a:xfrm flipH="1" rot="10800000">
            <a:off x="861725" y="-32700"/>
            <a:ext cx="5100" cy="27387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8" name="Google Shape;15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231833"/>
            <a:ext cx="2438400" cy="2438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373778"/>
            <a:ext cx="3689969" cy="319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7"/>
          <p:cNvSpPr txBox="1"/>
          <p:nvPr/>
        </p:nvSpPr>
        <p:spPr>
          <a:xfrm>
            <a:off x="338725" y="394889"/>
            <a:ext cx="6003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66" name="Google Shape;1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7" name="Google Shape;16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9" name="Google Shape;16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0" name="Google Shape;17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9"/>
          <p:cNvSpPr txBox="1"/>
          <p:nvPr>
            <p:ph type="title"/>
          </p:nvPr>
        </p:nvSpPr>
        <p:spPr>
          <a:xfrm>
            <a:off x="666750" y="957792"/>
            <a:ext cx="78105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" name="Google Shape;173;p59"/>
          <p:cNvSpPr txBox="1"/>
          <p:nvPr>
            <p:ph idx="1" type="body"/>
          </p:nvPr>
        </p:nvSpPr>
        <p:spPr>
          <a:xfrm>
            <a:off x="666750" y="2947459"/>
            <a:ext cx="7810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59"/>
          <p:cNvSpPr txBox="1"/>
          <p:nvPr>
            <p:ph idx="12" type="sldNum"/>
          </p:nvPr>
        </p:nvSpPr>
        <p:spPr>
          <a:xfrm>
            <a:off x="4484637" y="5450417"/>
            <a:ext cx="1701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6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d0c48e570a_1_207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gd0c48e570a_1_207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gd0c48e570a_1_20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20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8" name="Google Shape;208;p24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24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373778"/>
            <a:ext cx="3689969" cy="319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7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d0c48e570a_1_283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gd0c48e570a_1_283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gd0c48e570a_1_28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666750" y="957792"/>
            <a:ext cx="78105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666750" y="2947459"/>
            <a:ext cx="7810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4484637" y="5450417"/>
            <a:ext cx="1701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9" name="Google Shape;22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0" name="Google Shape;23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525339"/>
            <a:ext cx="221685" cy="195911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32" name="Google Shape;23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1"/>
          <p:cNvCxnSpPr/>
          <p:nvPr/>
        </p:nvCxnSpPr>
        <p:spPr>
          <a:xfrm flipH="1" rot="10800000">
            <a:off x="861725" y="594183"/>
            <a:ext cx="5100" cy="27387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6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5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d0c48e570a_1_138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" name="Google Shape;36;gd0c48e570a_1_138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gd0c48e570a_1_13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7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3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35.gif"/><Relationship Id="rId8" Type="http://schemas.openxmlformats.org/officeDocument/2006/relationships/image" Target="../media/image3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docs.scipy.org/doc/scipy/reference/" TargetMode="External"/><Relationship Id="rId5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5.gif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gif"/><Relationship Id="rId6" Type="http://schemas.openxmlformats.org/officeDocument/2006/relationships/image" Target="../media/image31.gif"/><Relationship Id="rId7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type="title"/>
          </p:nvPr>
        </p:nvSpPr>
        <p:spPr>
          <a:xfrm>
            <a:off x="1959550" y="4360528"/>
            <a:ext cx="3909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"/>
          <p:cNvSpPr txBox="1"/>
          <p:nvPr>
            <p:ph idx="2" type="title"/>
          </p:nvPr>
        </p:nvSpPr>
        <p:spPr>
          <a:xfrm>
            <a:off x="1959551" y="3602167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Probability distributions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517500"/>
            <a:ext cx="1177500" cy="117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c48e570a_1_215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EXPONENTIAL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gd0c48e570a_1_215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d0c48e570a_1_215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exponential distribution has the following pdf: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the following range of values: [0,inf)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gd0c48e570a_1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75" y="2613072"/>
            <a:ext cx="1812146" cy="39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d0c48e570a_1_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775" y="2550222"/>
            <a:ext cx="2237312" cy="52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d0c48e570a_1_2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5075" y="3214444"/>
            <a:ext cx="2237313" cy="148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d0c48e570a_1_2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1350" y="4393528"/>
            <a:ext cx="520917" cy="42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d0c48e570a_1_2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66750" y="4404509"/>
            <a:ext cx="520917" cy="42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0c48e570a_1_70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normal distribution is characterized by the mean and the standard deviation.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 can take values from (-inf,inf)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gd0c48e570a_1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5225" y="2813551"/>
            <a:ext cx="2700000" cy="18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d0c48e570a_1_7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NORMAL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d0c48e570a_1_7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gd0c48e570a_1_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225" y="2980750"/>
            <a:ext cx="1978542" cy="52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d0c48e570a_1_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7538" y="2980750"/>
            <a:ext cx="2457546" cy="52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d19c84f29_0_103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PROBABILITIES IN PYTHON: SCIPY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gcd19c84f29_0_103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gcd19c84f29_0_103"/>
          <p:cNvSpPr txBox="1"/>
          <p:nvPr/>
        </p:nvSpPr>
        <p:spPr>
          <a:xfrm>
            <a:off x="585600" y="2366846"/>
            <a:ext cx="77484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Scipy library contains the module ‘stats’ which allows you to compute probabilities, PDF, CDF,....for several distributions.</a:t>
            </a:r>
            <a:endParaRPr b="0" i="0" sz="14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Official documentation</a:t>
            </a:r>
            <a:endParaRPr b="0" i="0" sz="14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scipy.stats.norm.pmf()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scipy.stats.expon.pmf()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Every distribution has his own pmf() function in scipy.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gcd19c84f29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0225" y="738972"/>
            <a:ext cx="938250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d19c84f29_0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cd19c84f29_0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gcd19c84f2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78" y="1622653"/>
            <a:ext cx="8279647" cy="34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d19c84f29_0_69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PROBABILITY DISTRIBUTIONS: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cd19c84f29_0_69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cd19c84f29_0_69"/>
          <p:cNvSpPr txBox="1"/>
          <p:nvPr/>
        </p:nvSpPr>
        <p:spPr>
          <a:xfrm>
            <a:off x="670500" y="1884000"/>
            <a:ext cx="7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Mathematical function that gives us the probabilities of occurrence of different outcomes.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gcd19c84f29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450" y="2328667"/>
            <a:ext cx="4032314" cy="217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d19c84f29_0_77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PMF: PROBABILITY MASS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cd19c84f29_0_77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cd19c84f29_0_77"/>
          <p:cNvSpPr txBox="1"/>
          <p:nvPr/>
        </p:nvSpPr>
        <p:spPr>
          <a:xfrm>
            <a:off x="687575" y="1718917"/>
            <a:ext cx="77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a function that give us the probability that a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DISCRETE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random variable takes an specific  value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gcd19c84f29_0_77"/>
          <p:cNvPicPr preferRelativeResize="0"/>
          <p:nvPr/>
        </p:nvPicPr>
        <p:blipFill rotWithShape="1">
          <a:blip r:embed="rId4">
            <a:alphaModFix/>
          </a:blip>
          <a:srcRect b="54564" l="48341" r="0" t="0"/>
          <a:stretch/>
        </p:blipFill>
        <p:spPr>
          <a:xfrm>
            <a:off x="3311963" y="2960389"/>
            <a:ext cx="2499623" cy="1314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d19c84f29_0_85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PDF: PROBABILITY DENSITY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cd19c84f29_0_85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cd19c84f29_0_85"/>
          <p:cNvSpPr txBox="1"/>
          <p:nvPr/>
        </p:nvSpPr>
        <p:spPr>
          <a:xfrm>
            <a:off x="687575" y="1718917"/>
            <a:ext cx="7748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PDF is the equivalent of PMF but for </a:t>
            </a:r>
            <a:r>
              <a:rPr b="1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continuous variables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As you can have an infinite amount of possible values between any two numbers, 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is not possible to define the probability for every value.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Therefore,  we define a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density of probability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rather than the probability mass. The concept is very similar to mass density in physics: its unit is </a:t>
            </a:r>
            <a:r>
              <a:rPr b="1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probability per unit length.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To get a feeling for PDF, consider a continuous random variable X</a:t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gcd19c84f29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813" y="4459278"/>
            <a:ext cx="2595563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d19c84f29_0_94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CDF: CUMULATIVE DISTRIBUTION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cd19c84f29_0_94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cd19c84f29_0_94"/>
          <p:cNvSpPr txBox="1"/>
          <p:nvPr/>
        </p:nvSpPr>
        <p:spPr>
          <a:xfrm>
            <a:off x="687575" y="1718917"/>
            <a:ext cx="7748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CDF is a function that gives the probability of getting any value smaller or equal to a given value: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gcd19c84f29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275" y="3271667"/>
            <a:ext cx="2516188" cy="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cd19c84f29_0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6100" y="2344291"/>
            <a:ext cx="3617166" cy="177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de928f256_1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BERNOULLI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cde928f256_1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cde928f256_1_0"/>
          <p:cNvSpPr txBox="1"/>
          <p:nvPr/>
        </p:nvSpPr>
        <p:spPr>
          <a:xfrm>
            <a:off x="707225" y="1860028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Bernoulli event is one for which the probability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occurs is 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the probability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does not occur is 1-p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; i.e., the event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 has two possible outcomes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(usually viewed as success or failure) occurring with probability p and 1-p, respectively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Coin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single launch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example.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0c48e570a_1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BINOMIAL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d0c48e570a_1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d0c48e570a_1_0"/>
          <p:cNvSpPr txBox="1"/>
          <p:nvPr/>
        </p:nvSpPr>
        <p:spPr>
          <a:xfrm>
            <a:off x="707225" y="1860028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When”n” independent Bernoulli's experiments are conducted, it gives rise to a binomial distribution. Each of the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experiments is either a success or a failure with a probability of success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coin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launched n times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example with x heads.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gd0c48e570a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0375" y="3448361"/>
            <a:ext cx="4413250" cy="42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d0c48e570a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3325" y="3973072"/>
            <a:ext cx="1809750" cy="214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0c48e570a_1_142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UNIFORM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d0c48e570a_1_142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d0c48e570a_1_142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this distribution, all the values have the same probability to appear.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uniform distribution is characterized by being constant: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			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gd0c48e570a_1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900" y="3250917"/>
            <a:ext cx="1956378" cy="139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d0c48e570a_1_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7900" y="3250917"/>
            <a:ext cx="1079500" cy="40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d0c48e570a_1_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5400" y="4090056"/>
            <a:ext cx="85725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d0c48e570a_1_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3300" y="4058306"/>
            <a:ext cx="857250" cy="4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